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7" r:id="rId2"/>
    <p:sldId id="308" r:id="rId3"/>
    <p:sldId id="309" r:id="rId4"/>
    <p:sldId id="310" r:id="rId5"/>
    <p:sldId id="267" r:id="rId6"/>
    <p:sldId id="269" r:id="rId7"/>
    <p:sldId id="270" r:id="rId8"/>
    <p:sldId id="271" r:id="rId9"/>
    <p:sldId id="272" r:id="rId10"/>
    <p:sldId id="312" r:id="rId11"/>
    <p:sldId id="280" r:id="rId12"/>
    <p:sldId id="291" r:id="rId13"/>
    <p:sldId id="292" r:id="rId14"/>
    <p:sldId id="311" r:id="rId15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6" autoAdjust="0"/>
    <p:restoredTop sz="94660"/>
  </p:normalViewPr>
  <p:slideViewPr>
    <p:cSldViewPr>
      <p:cViewPr varScale="1">
        <p:scale>
          <a:sx n="100" d="100"/>
          <a:sy n="100" d="100"/>
        </p:scale>
        <p:origin x="5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BE94-6688-45AF-A807-387298B4A667}" type="datetimeFigureOut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6806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6806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8EF0-6B9F-4207-A031-D3D63A69C6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84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0DC23-1132-45AD-8EB9-035E96C3B906}" type="datetimeFigureOut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4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61B39-3778-4F56-8AA6-A4E114BB65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64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42950"/>
            <a:ext cx="4978400" cy="3735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684524" y="4724245"/>
            <a:ext cx="5488959" cy="44764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387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42950"/>
            <a:ext cx="4978400" cy="3735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684524" y="4724245"/>
            <a:ext cx="5488959" cy="44764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5358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42950"/>
            <a:ext cx="4978400" cy="3735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684524" y="4724245"/>
            <a:ext cx="5488959" cy="44764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54554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6238-FB8E-4278-8F0F-8C3ABE6985FC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2CF-5847-4A52-96A6-DC5BC5FDDDD5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2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FFAF-D2DD-4961-BBE1-A284B5615E79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26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0"/>
            <a:ext cx="9140825" cy="6126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4E49-57EB-4415-9549-D86120CD95DE}" type="datetime1">
              <a:rPr lang="ja-JP" altLang="en-US" smtClean="0"/>
              <a:pPr>
                <a:defRPr/>
              </a:pPr>
              <a:t>2015/4/7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64B0-7D27-41C3-94BF-E6A58EE4D2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892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9C35-4C0A-4C92-8C47-B4CCBE8908EA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8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D3B7-EDD4-42A1-B80A-D99F551ABE95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3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36D9-FA5C-4777-87DB-C95043F571F8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4A8F-A73E-4D6A-815E-3F5E1C40C608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D931-5856-48C5-9FF4-A4BF88BD4515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31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44B-5B93-4555-AE42-8FC2F0EB46E3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86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F8EB-AC79-4133-B11C-9EFE0BB576A5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18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82AE-3066-4B26-AEC1-06B3C1340B8E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70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B125D-65D0-4A7D-BD04-DA116F3A8D6B}" type="datetime1">
              <a:rPr kumimoji="1" lang="ja-JP" altLang="en-US" smtClean="0"/>
              <a:pPr/>
              <a:t>2015/4/7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4863-81CC-4305-9037-F7FDEC91610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0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4532040" cy="93610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身の回りの放射線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5616" y="5445224"/>
            <a:ext cx="6400800" cy="864096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1400" dirty="0" smtClean="0">
                <a:solidFill>
                  <a:schemeClr val="tx1"/>
                </a:solidFill>
              </a:rPr>
              <a:t>長岡高専　機械工学科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1400" dirty="0" smtClean="0">
                <a:solidFill>
                  <a:schemeClr val="tx1"/>
                </a:solidFill>
              </a:rPr>
              <a:t>吉野</a:t>
            </a:r>
            <a:r>
              <a:rPr lang="ja-JP" altLang="en-US" sz="1400" dirty="0">
                <a:solidFill>
                  <a:schemeClr val="tx1"/>
                </a:solidFill>
              </a:rPr>
              <a:t>正信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21D-61F6-424A-83CC-007513DA687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86400" y="24250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2698" y="1772816"/>
            <a:ext cx="7641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今日の内容</a:t>
            </a:r>
            <a:endParaRPr kumimoji="1" lang="en-US" altLang="ja-JP" dirty="0" smtClean="0"/>
          </a:p>
          <a:p>
            <a:r>
              <a:rPr lang="ja-JP" altLang="en-US" dirty="0" smtClean="0"/>
              <a:t>１．原子炉とは何をしているの？（発電所の原理）</a:t>
            </a:r>
            <a:endParaRPr lang="en-US" altLang="ja-JP" dirty="0" smtClean="0"/>
          </a:p>
          <a:p>
            <a:r>
              <a:rPr lang="ja-JP" altLang="en-US" dirty="0"/>
              <a:t>２</a:t>
            </a:r>
            <a:r>
              <a:rPr lang="ja-JP" altLang="en-US" dirty="0" smtClean="0"/>
              <a:t>．原子とは？原子炉から何が飛び出した？</a:t>
            </a:r>
            <a:endParaRPr lang="en-US" altLang="ja-JP" dirty="0" smtClean="0"/>
          </a:p>
          <a:p>
            <a:r>
              <a:rPr lang="ja-JP" altLang="en-US" dirty="0"/>
              <a:t>３</a:t>
            </a:r>
            <a:r>
              <a:rPr lang="ja-JP" altLang="en-US" dirty="0" smtClean="0"/>
              <a:t>．放射線の種類と計測法、その</a:t>
            </a:r>
            <a:r>
              <a:rPr lang="ja-JP" altLang="en-US" dirty="0"/>
              <a:t>大きさ。影響を弱めるには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４</a:t>
            </a:r>
            <a:r>
              <a:rPr lang="ja-JP" altLang="en-US" dirty="0" smtClean="0"/>
              <a:t>．アルファ線を見てみよう。遮蔽されるの？</a:t>
            </a:r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．食べ物を育てる肥料のベータ線を測ってみよう。遠くに飛ぶの？</a:t>
            </a:r>
            <a:endParaRPr lang="en-US" altLang="ja-JP" dirty="0" smtClean="0"/>
          </a:p>
          <a:p>
            <a:r>
              <a:rPr lang="ja-JP" altLang="en-US" dirty="0" smtClean="0"/>
              <a:t>６．普通の人はどのくらい放射線を浴びてるの？</a:t>
            </a:r>
            <a:endParaRPr lang="en-US" altLang="ja-JP" dirty="0" smtClean="0"/>
          </a:p>
          <a:p>
            <a:r>
              <a:rPr lang="ja-JP" altLang="en-US" dirty="0" smtClean="0"/>
              <a:t>７．安全な放射線の量はどのくらいなの？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８．あなた方は、この中学校でどのくらいの放射線をいつも浴びてるの？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測ってみよう。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2" y="680528"/>
            <a:ext cx="8409780" cy="54709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48264" y="16548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病院で使う放射線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コネクタ 10"/>
          <p:cNvCxnSpPr/>
          <p:nvPr/>
        </p:nvCxnSpPr>
        <p:spPr>
          <a:xfrm>
            <a:off x="1619672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321" y="1988840"/>
            <a:ext cx="221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100mSV/y=11.4μSv/h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8308" y="3391566"/>
            <a:ext cx="11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0.27μSv/h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20072" y="258252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2014/ver.2</a:t>
            </a:r>
            <a:endParaRPr kumimoji="1" lang="ja-JP" altLang="en-US" sz="105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4167" y="128747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年間に浴びる量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29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3" y="899523"/>
            <a:ext cx="4590678" cy="565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053693" y="11967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急性効果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08104" y="306896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細胞分裂が盛んな組織ほど放射線の影響は強い。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造血器官、生殖線、腸管、皮膚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影響の少ないもの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肝臓、筋肉、脳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87278" y="510201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0.1 </a:t>
            </a:r>
            <a:r>
              <a:rPr kumimoji="1" lang="en-US" altLang="ja-JP" dirty="0" err="1" smtClean="0"/>
              <a:t>Gy</a:t>
            </a:r>
            <a:r>
              <a:rPr kumimoji="1" lang="en-US" altLang="ja-JP" dirty="0" smtClean="0"/>
              <a:t> = </a:t>
            </a:r>
            <a:r>
              <a:rPr kumimoji="1" lang="ja-JP" altLang="en-US" dirty="0" smtClean="0"/>
              <a:t>約 </a:t>
            </a:r>
            <a:r>
              <a:rPr kumimoji="1" lang="en-US" altLang="ja-JP" dirty="0" smtClean="0"/>
              <a:t>0.1 </a:t>
            </a:r>
            <a:r>
              <a:rPr kumimoji="1" lang="en-US" altLang="ja-JP" dirty="0" err="1" smtClean="0"/>
              <a:t>Sv</a:t>
            </a:r>
            <a:r>
              <a:rPr kumimoji="1" lang="en-US" altLang="ja-JP" dirty="0" smtClean="0"/>
              <a:t> =100mSv</a:t>
            </a:r>
          </a:p>
          <a:p>
            <a:endParaRPr lang="en-US" altLang="ja-JP" dirty="0"/>
          </a:p>
          <a:p>
            <a:r>
              <a:rPr lang="ja-JP" altLang="en-US" dirty="0" smtClean="0"/>
              <a:t>参考数値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自然放射線量（日本）　</a:t>
            </a:r>
            <a:r>
              <a:rPr kumimoji="1" lang="en-US" altLang="ja-JP" dirty="0" smtClean="0"/>
              <a:t>1.5mSv/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148064" y="5301208"/>
            <a:ext cx="33921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00725" y="24630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50034" y="6356350"/>
            <a:ext cx="3032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（</a:t>
            </a:r>
            <a:r>
              <a:rPr lang="ja-JP" altLang="en-US" sz="900" dirty="0" smtClean="0"/>
              <a:t>出典）</a:t>
            </a:r>
            <a:r>
              <a:rPr lang="ja-JP" altLang="en-US" sz="900" dirty="0"/>
              <a:t>暮らしの中の放射線（ＫＥＫ放射線科学センター）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3372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5" name="Rectangle 5"/>
          <p:cNvSpPr>
            <a:spLocks noGrp="1"/>
          </p:cNvSpPr>
          <p:nvPr>
            <p:ph type="title" idx="4294967295"/>
          </p:nvPr>
        </p:nvSpPr>
        <p:spPr>
          <a:xfrm>
            <a:off x="1396888" y="692696"/>
            <a:ext cx="6347048" cy="850106"/>
          </a:xfrm>
          <a:effectLst>
            <a:outerShdw dist="35921" dir="2700000" algn="ctr" rotWithShape="0">
              <a:srgbClr val="99CCFF"/>
            </a:outerShdw>
          </a:effectLst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飲料水・食品の基準値</a:t>
            </a:r>
          </a:p>
        </p:txBody>
      </p:sp>
      <p:graphicFrame>
        <p:nvGraphicFramePr>
          <p:cNvPr id="358584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48805"/>
              </p:ext>
            </p:extLst>
          </p:nvPr>
        </p:nvGraphicFramePr>
        <p:xfrm>
          <a:off x="477640" y="1556792"/>
          <a:ext cx="8098035" cy="4864101"/>
        </p:xfrm>
        <a:graphic>
          <a:graphicData uri="http://schemas.openxmlformats.org/drawingml/2006/table">
            <a:tbl>
              <a:tblPr/>
              <a:tblGrid>
                <a:gridCol w="2328862"/>
                <a:gridCol w="2413000"/>
                <a:gridCol w="1782763"/>
                <a:gridCol w="157341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放射性物質</a:t>
                      </a: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食　品</a:t>
                      </a: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暫定基準値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Bq/kg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新基準値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Bq/kg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1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放射性ヨウ素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（ヨウ素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131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飲料水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牛乳・乳製品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300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100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　（乳児）</a:t>
                      </a: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71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野菜類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（根菜・イモ類を除く）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魚介類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2,000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831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　放射性セシウム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（セシウム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134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・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137</a:t>
                      </a: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飲料水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200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10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8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牛乳・乳製品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50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9701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野菜類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穀類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肉・卵・魚・その他</a:t>
                      </a:r>
                    </a:p>
                  </a:txBody>
                  <a:tcPr marL="91437" marR="91437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　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500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50</a:t>
                      </a: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（乳児）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marL="91437" marR="91437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123545" y="60619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１２／４／１より</a:t>
            </a:r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48" y="114469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コネクタ 9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79329" y="228605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0415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3" name="Rectangle 5"/>
          <p:cNvSpPr>
            <a:spLocks noGrp="1"/>
          </p:cNvSpPr>
          <p:nvPr>
            <p:ph type="title" idx="4294967295"/>
          </p:nvPr>
        </p:nvSpPr>
        <p:spPr>
          <a:xfrm>
            <a:off x="1403648" y="764704"/>
            <a:ext cx="4918075" cy="706090"/>
          </a:xfrm>
          <a:effectLst>
            <a:outerShdw dist="35921" dir="2700000" algn="ctr" rotWithShape="0">
              <a:srgbClr val="99CCFF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/>
              <a:t>食品の基準値の根拠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5451" y="3547990"/>
            <a:ext cx="4530725" cy="36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0" dirty="0" smtClean="0"/>
              <a:t>流通する食品の</a:t>
            </a:r>
            <a:r>
              <a:rPr lang="en-US" altLang="ja-JP" b="0" dirty="0" smtClean="0"/>
              <a:t>50</a:t>
            </a:r>
            <a:r>
              <a:rPr lang="ja-JP" altLang="en-US" b="0" dirty="0" smtClean="0"/>
              <a:t>％が汚染されている</a:t>
            </a:r>
            <a:endParaRPr lang="en-US" altLang="ja-JP" b="0" dirty="0" smtClean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60169" y="3117535"/>
            <a:ext cx="4535487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0" dirty="0" smtClean="0"/>
              <a:t>飲料水は</a:t>
            </a:r>
            <a:r>
              <a:rPr lang="en-US" altLang="ja-JP" b="0" dirty="0" smtClean="0"/>
              <a:t>100</a:t>
            </a:r>
            <a:r>
              <a:rPr lang="ja-JP" altLang="en-US" b="0" dirty="0" smtClean="0"/>
              <a:t>％汚染されている（</a:t>
            </a:r>
            <a:r>
              <a:rPr lang="en-US" altLang="ja-JP" b="0" dirty="0" smtClean="0"/>
              <a:t>10Bq/kg</a:t>
            </a:r>
            <a:r>
              <a:rPr lang="ja-JP" altLang="en-US" b="0" dirty="0" smtClean="0"/>
              <a:t>）</a:t>
            </a:r>
            <a:endParaRPr lang="en-US" altLang="ja-JP" b="0" dirty="0" smtClean="0"/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1619672" y="1619250"/>
            <a:ext cx="2928937" cy="8223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0" dirty="0">
                <a:latin typeface="Verdana" pitchFamily="34" charset="0"/>
              </a:rPr>
              <a:t>放射性セシウム：</a:t>
            </a:r>
            <a:endParaRPr lang="en-US" altLang="ja-JP" sz="2400" b="0" dirty="0">
              <a:latin typeface="Verdana" pitchFamily="34" charset="0"/>
            </a:endParaRPr>
          </a:p>
          <a:p>
            <a:pPr eaLnBrk="1" hangingPunct="1"/>
            <a:r>
              <a:rPr lang="ja-JP" altLang="en-US" sz="2400" b="0" dirty="0">
                <a:latin typeface="Verdana" pitchFamily="34" charset="0"/>
              </a:rPr>
              <a:t>実効線量　</a:t>
            </a:r>
            <a:r>
              <a:rPr lang="en-US" altLang="ja-JP" sz="2400" b="0" dirty="0">
                <a:solidFill>
                  <a:srgbClr val="FF0000"/>
                </a:solidFill>
                <a:latin typeface="Verdana" pitchFamily="34" charset="0"/>
              </a:rPr>
              <a:t>1mSv/</a:t>
            </a:r>
            <a:r>
              <a:rPr lang="ja-JP" altLang="en-US" sz="2400" b="0" dirty="0">
                <a:solidFill>
                  <a:srgbClr val="FF0000"/>
                </a:solidFill>
                <a:latin typeface="Verdana" pitchFamily="34" charset="0"/>
              </a:rPr>
              <a:t>年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375275" y="5997575"/>
            <a:ext cx="3030538" cy="457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 u="sng">
                <a:solidFill>
                  <a:srgbClr val="FF0000"/>
                </a:solidFill>
                <a:latin typeface="Verdana" pitchFamily="34" charset="0"/>
                <a:ea typeface="ＭＳ Ｐゴシック" pitchFamily="50" charset="-128"/>
              </a:rPr>
              <a:t>基準値　</a:t>
            </a:r>
            <a:r>
              <a:rPr lang="en-US" altLang="ja-JP" sz="2400" u="sng">
                <a:solidFill>
                  <a:srgbClr val="FF0000"/>
                </a:solidFill>
                <a:latin typeface="Verdana" pitchFamily="34" charset="0"/>
                <a:ea typeface="ＭＳ Ｐゴシック" pitchFamily="50" charset="-128"/>
              </a:rPr>
              <a:t>100Bq/kg</a:t>
            </a:r>
            <a:endParaRPr lang="ja-JP" altLang="en-US" sz="2400" u="sng">
              <a:solidFill>
                <a:srgbClr val="FF0000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6413" y="4953000"/>
            <a:ext cx="4532312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0" dirty="0" smtClean="0"/>
              <a:t>様々な食品の平均摂取量から、被ばく線量が</a:t>
            </a:r>
            <a:r>
              <a:rPr lang="ja-JP" altLang="en-US" b="0" dirty="0" smtClean="0">
                <a:solidFill>
                  <a:srgbClr val="FF0000"/>
                </a:solidFill>
              </a:rPr>
              <a:t>年間</a:t>
            </a:r>
            <a:r>
              <a:rPr lang="en-US" altLang="ja-JP" b="0" dirty="0" smtClean="0">
                <a:solidFill>
                  <a:srgbClr val="FF0000"/>
                </a:solidFill>
              </a:rPr>
              <a:t>1mSv</a:t>
            </a:r>
            <a:r>
              <a:rPr lang="ja-JP" altLang="en-US" b="0" dirty="0">
                <a:solidFill>
                  <a:srgbClr val="FF0000"/>
                </a:solidFill>
              </a:rPr>
              <a:t>以内</a:t>
            </a:r>
            <a:r>
              <a:rPr lang="ja-JP" altLang="en-US" b="0" dirty="0" smtClean="0"/>
              <a:t>になるように限度値を計算</a:t>
            </a:r>
            <a:endParaRPr lang="en-US" altLang="ja-JP" b="0" dirty="0" smtClean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750726"/>
              </p:ext>
            </p:extLst>
          </p:nvPr>
        </p:nvGraphicFramePr>
        <p:xfrm>
          <a:off x="5251866" y="1472568"/>
          <a:ext cx="3343920" cy="4023360"/>
        </p:xfrm>
        <a:graphic>
          <a:graphicData uri="http://schemas.openxmlformats.org/drawingml/2006/table">
            <a:tbl>
              <a:tblPr/>
              <a:tblGrid>
                <a:gridCol w="1414497"/>
                <a:gridCol w="1929423"/>
              </a:tblGrid>
              <a:tr h="342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年齢区分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限度値（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Bq/kg</a:t>
                      </a: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歳未満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男女平均　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460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94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歳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男　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女　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320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94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7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12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歳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男　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190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女　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210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94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13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18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歳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男　</a:t>
                      </a:r>
                      <a:r>
                        <a:rPr kumimoji="1" lang="en-US" altLang="ja-JP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女　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150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94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19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歳以上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男　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女　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160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2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妊婦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女　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160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2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最小値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120</a:t>
                      </a:r>
                      <a:endParaRPr kumimoji="1" lang="ja-JP" alt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" name="下矢印 10"/>
          <p:cNvSpPr/>
          <p:nvPr/>
        </p:nvSpPr>
        <p:spPr>
          <a:xfrm>
            <a:off x="2385602" y="4197350"/>
            <a:ext cx="719137" cy="755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0"/>
          </a:p>
        </p:txBody>
      </p:sp>
      <p:sp>
        <p:nvSpPr>
          <p:cNvPr id="39977" name="テキスト ボックス 3"/>
          <p:cNvSpPr txBox="1">
            <a:spLocks noChangeArrowheads="1"/>
          </p:cNvSpPr>
          <p:nvPr/>
        </p:nvSpPr>
        <p:spPr bwMode="auto">
          <a:xfrm>
            <a:off x="599232" y="2660985"/>
            <a:ext cx="660400" cy="385763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0" dirty="0">
                <a:solidFill>
                  <a:srgbClr val="FF0000"/>
                </a:solidFill>
                <a:latin typeface="Verdana" pitchFamily="34" charset="0"/>
              </a:rPr>
              <a:t>仮定</a:t>
            </a:r>
          </a:p>
        </p:txBody>
      </p:sp>
      <p:sp>
        <p:nvSpPr>
          <p:cNvPr id="13" name="下矢印 12"/>
          <p:cNvSpPr>
            <a:spLocks noChangeArrowheads="1"/>
          </p:cNvSpPr>
          <p:nvPr/>
        </p:nvSpPr>
        <p:spPr bwMode="auto">
          <a:xfrm>
            <a:off x="6597650" y="5445224"/>
            <a:ext cx="720725" cy="635000"/>
          </a:xfrm>
          <a:prstGeom prst="downArrow">
            <a:avLst>
              <a:gd name="adj1" fmla="val 47139"/>
              <a:gd name="adj2" fmla="val 59750"/>
            </a:avLst>
          </a:prstGeom>
          <a:solidFill>
            <a:srgbClr val="8EB4E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コネクタ 16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0072" y="256720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5650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41950" y="810440"/>
            <a:ext cx="5760640" cy="5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ja-JP" altLang="en-US" sz="3200" b="0" dirty="0" smtClean="0">
                <a:solidFill>
                  <a:srgbClr val="000000"/>
                </a:solidFill>
                <a:latin typeface="Calibri" pitchFamily="34" charset="0"/>
              </a:rPr>
              <a:t>外部被曝に対する線量限度</a:t>
            </a:r>
            <a:endParaRPr lang="ja-JP" altLang="en-US" sz="3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28035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78032069"/>
              </p:ext>
            </p:extLst>
          </p:nvPr>
        </p:nvGraphicFramePr>
        <p:xfrm>
          <a:off x="539552" y="2132856"/>
          <a:ext cx="7902079" cy="3582838"/>
        </p:xfrm>
        <a:graphic>
          <a:graphicData uri="http://schemas.openxmlformats.org/drawingml/2006/table">
            <a:tbl>
              <a:tblPr/>
              <a:tblGrid>
                <a:gridCol w="1968153"/>
                <a:gridCol w="2837582"/>
                <a:gridCol w="3096344"/>
              </a:tblGrid>
              <a:tr h="9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実効線量限度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（等価＋組織荷重係数）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全身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全身（女子）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100</a:t>
                      </a:r>
                      <a:r>
                        <a:rPr kumimoji="1" lang="ja-JP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ｍ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ja-JP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ｖ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/5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年及び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50</a:t>
                      </a:r>
                      <a:r>
                        <a:rPr kumimoji="1" lang="ja-JP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ｍ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ja-JP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ｖ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/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5mSv/3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等価線量限度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眼の水晶体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皮膚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妊娠中の女子の腹部表面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150mSv/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500mSv/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2mSv/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妊娠中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緊急時作業の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実効線量限度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全身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100mSv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緊急時作業の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等価線量限度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眼の水晶体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皮膚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300mSv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1Sv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668344" y="6453336"/>
            <a:ext cx="1018456" cy="260648"/>
          </a:xfrm>
        </p:spPr>
        <p:txBody>
          <a:bodyPr/>
          <a:lstStyle/>
          <a:p>
            <a:pPr>
              <a:defRPr/>
            </a:pPr>
            <a:fld id="{11CE64B0-7D27-41C3-94BF-E6A58EE4D2C4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97831" y="16170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92080" y="24170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033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21D-61F6-424A-83CC-007513DA687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3412803" cy="37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568105" cy="37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131840" y="7647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　分子と原子</a:t>
            </a:r>
            <a:endParaRPr kumimoji="1" lang="ja-JP" alt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コネクタ 11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0072" y="24250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4088" y="5612799"/>
            <a:ext cx="3032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（</a:t>
            </a:r>
            <a:r>
              <a:rPr lang="ja-JP" altLang="en-US" sz="900" dirty="0" smtClean="0"/>
              <a:t>出典）</a:t>
            </a:r>
            <a:r>
              <a:rPr lang="ja-JP" altLang="en-US" sz="900" dirty="0"/>
              <a:t>暮らしの中の放射線（ＫＥＫ放射線科学センター）</a:t>
            </a:r>
            <a:endParaRPr kumimoji="1" lang="ja-JP" alt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63" y="1143567"/>
            <a:ext cx="5511140" cy="52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121D-61F6-424A-83CC-007513DA6872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95736" y="67041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原子の大きさ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76056" y="1844825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原　子＝</a:t>
            </a:r>
            <a:r>
              <a:rPr kumimoji="1" lang="ja-JP" altLang="en-US" sz="3200" dirty="0" smtClean="0"/>
              <a:t>原子核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</a:t>
            </a:r>
            <a:r>
              <a:rPr kumimoji="1" lang="ja-JP" altLang="en-US" sz="3200" dirty="0" smtClean="0"/>
              <a:t>＋</a:t>
            </a:r>
            <a:r>
              <a:rPr kumimoji="1" lang="ja-JP" altLang="en-US" sz="3200" dirty="0" smtClean="0"/>
              <a:t>電子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67350" y="3142715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原子核＝</a:t>
            </a:r>
            <a:r>
              <a:rPr kumimoji="1" lang="ja-JP" altLang="en-US" sz="2400" dirty="0" smtClean="0"/>
              <a:t>陽子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</a:t>
            </a:r>
            <a:r>
              <a:rPr kumimoji="1" lang="ja-JP" altLang="en-US" sz="2400" dirty="0" smtClean="0"/>
              <a:t>＋</a:t>
            </a:r>
            <a:r>
              <a:rPr kumimoji="1" lang="ja-JP" altLang="en-US" sz="2400" dirty="0" smtClean="0"/>
              <a:t>中性子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52120" y="522920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中はすかすかで，電子の雲に覆われている．</a:t>
            </a:r>
            <a:endParaRPr kumimoji="1" lang="ja-JP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コネクタ 15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617" y="268633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87624" y="764705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　　　　　　　　　　　</a:t>
            </a:r>
            <a:r>
              <a:rPr lang="ja-JP" altLang="en-US" sz="3200" dirty="0" smtClean="0"/>
              <a:t>言葉の意味</a:t>
            </a:r>
            <a:endParaRPr lang="en-US" altLang="ja-JP" sz="3200" dirty="0" smtClean="0"/>
          </a:p>
          <a:p>
            <a:r>
              <a:rPr lang="ja-JP" altLang="en-US" sz="2400" dirty="0" smtClean="0"/>
              <a:t>原子核</a:t>
            </a:r>
            <a:r>
              <a:rPr lang="ja-JP" altLang="en-US" sz="2400" dirty="0"/>
              <a:t>が崩壊</a:t>
            </a:r>
            <a:r>
              <a:rPr lang="ja-JP" altLang="en-US" sz="2400" dirty="0" smtClean="0"/>
              <a:t>し別の原子になること＝崩壊（壊変）</a:t>
            </a:r>
            <a:endParaRPr lang="en-US" altLang="ja-JP" sz="2400" dirty="0" smtClean="0"/>
          </a:p>
          <a:p>
            <a:r>
              <a:rPr kumimoji="1" lang="ja-JP" altLang="en-US" sz="2400" dirty="0"/>
              <a:t>崩壊を起こす</a:t>
            </a:r>
            <a:r>
              <a:rPr kumimoji="1" lang="ja-JP" altLang="en-US" sz="2400" dirty="0" smtClean="0"/>
              <a:t>性質　　　　　　　　　　　 ＝放射能</a:t>
            </a:r>
            <a:endParaRPr kumimoji="1" lang="en-US" altLang="ja-JP" sz="2400" dirty="0" smtClean="0"/>
          </a:p>
          <a:p>
            <a:r>
              <a:rPr lang="ja-JP" altLang="en-US" sz="2400" dirty="0"/>
              <a:t>崩壊が起きる</a:t>
            </a:r>
            <a:r>
              <a:rPr lang="ja-JP" altLang="en-US" sz="2400" dirty="0" smtClean="0"/>
              <a:t>物質　　　　　　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　　　　　＝放射性物質</a:t>
            </a:r>
            <a:endParaRPr lang="en-US" altLang="ja-JP" sz="2400" dirty="0" smtClean="0"/>
          </a:p>
          <a:p>
            <a:r>
              <a:rPr kumimoji="1" lang="ja-JP" altLang="en-US" sz="2400" dirty="0"/>
              <a:t>崩壊に</a:t>
            </a:r>
            <a:r>
              <a:rPr kumimoji="1" lang="ja-JP" altLang="en-US" sz="2400" dirty="0" smtClean="0"/>
              <a:t>より</a:t>
            </a:r>
            <a:r>
              <a:rPr lang="ja-JP" altLang="en-US" sz="2400" dirty="0" smtClean="0"/>
              <a:t>原子核から出るもの　　　 ＝放射線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コネクタ 13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249687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970826"/>
            <a:ext cx="2886075" cy="13144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3076285"/>
            <a:ext cx="2838450" cy="1200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796" y="4653136"/>
            <a:ext cx="3314700" cy="14287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162609" y="40998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アルファ崩壊</a:t>
            </a:r>
            <a:endParaRPr kumimoji="1" lang="ja-JP" altLang="en-US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63816" y="40423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ベータ崩壊</a:t>
            </a:r>
            <a:endParaRPr kumimoji="1" lang="ja-JP" altLang="en-US" b="1" u="sng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39752" y="5752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ガンマ崩壊</a:t>
            </a:r>
            <a:endParaRPr kumimoji="1"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533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95241" cy="38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15616" y="83671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原子炉でウランが核分裂を起こすと</a:t>
            </a:r>
            <a:r>
              <a:rPr lang="ja-JP" altLang="en-US" sz="2000" dirty="0" smtClean="0"/>
              <a:t>以下</a:t>
            </a:r>
            <a:r>
              <a:rPr lang="ja-JP" altLang="en-US" sz="2000" dirty="0"/>
              <a:t>のよう</a:t>
            </a:r>
            <a:r>
              <a:rPr lang="ja-JP" altLang="en-US" sz="2000" dirty="0" smtClean="0"/>
              <a:t>なものが発生する。</a:t>
            </a:r>
            <a:endParaRPr kumimoji="1" lang="en-US" altLang="ja-JP" sz="2000" dirty="0"/>
          </a:p>
          <a:p>
            <a:r>
              <a:rPr kumimoji="1" lang="ja-JP" altLang="en-US" sz="2000" dirty="0" smtClean="0"/>
              <a:t>＝福島第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原発での事故以来話題になっている物質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46361" y="23984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04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39752" y="69269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放射線の透過能力</a:t>
            </a:r>
            <a:endParaRPr kumimoji="1" lang="ja-JP" alt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31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55576" y="4518357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α</a:t>
            </a:r>
            <a:r>
              <a:rPr kumimoji="1" lang="ja-JP" altLang="en-US" dirty="0" smtClean="0"/>
              <a:t>線は電荷が２でかつ重く、周囲を大量に電離・励起させすぐ止まる。</a:t>
            </a:r>
            <a:endParaRPr lang="en-US" altLang="ja-JP" dirty="0" smtClean="0"/>
          </a:p>
          <a:p>
            <a:r>
              <a:rPr lang="en-US" altLang="ja-JP" dirty="0" smtClean="0"/>
              <a:t>β</a:t>
            </a:r>
            <a:r>
              <a:rPr lang="ja-JP" altLang="en-US" dirty="0" smtClean="0"/>
              <a:t>線</a:t>
            </a:r>
            <a:r>
              <a:rPr lang="ja-JP" altLang="en-US" dirty="0"/>
              <a:t>は</a:t>
            </a:r>
            <a:r>
              <a:rPr lang="ja-JP" altLang="en-US" dirty="0" smtClean="0"/>
              <a:t>物質の電子に影響を受け電離・励起とともに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線を発生させる。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線は電磁波であり原子番号の大きい物質によく吸収される。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中性子</a:t>
            </a:r>
            <a:r>
              <a:rPr lang="ja-JP" altLang="en-US" dirty="0"/>
              <a:t>線</a:t>
            </a:r>
            <a:r>
              <a:rPr lang="ja-JP" altLang="en-US" dirty="0" smtClean="0"/>
              <a:t>は電荷の影響を受けないため、原子の間を抜け易い。同じくらい目方の軽い水素の原子核に衝突し、弾性衝突の結果止まる。</a:t>
            </a:r>
            <a:endParaRPr lang="en-US" altLang="ja-JP" dirty="0" smtClean="0"/>
          </a:p>
          <a:p>
            <a:r>
              <a:rPr kumimoji="1" lang="ja-JP" altLang="en-US" dirty="0" smtClean="0"/>
              <a:t>だから、使用済み核燃料は水の中で保管している。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245468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5955" y="4340437"/>
            <a:ext cx="3032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（</a:t>
            </a:r>
            <a:r>
              <a:rPr lang="ja-JP" altLang="en-US" sz="900" dirty="0" smtClean="0"/>
              <a:t>出典）</a:t>
            </a:r>
            <a:r>
              <a:rPr lang="ja-JP" altLang="en-US" sz="900" dirty="0"/>
              <a:t>暮らしの中の放射線（ＫＥＫ放射線科学センター）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354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7060" y="620687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放射線の強さを表す単位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5596" y="1772816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１</a:t>
            </a:r>
            <a:r>
              <a:rPr kumimoji="1" lang="en-US" altLang="ja-JP" sz="2000" dirty="0" err="1" smtClean="0"/>
              <a:t>Bq</a:t>
            </a:r>
            <a:r>
              <a:rPr kumimoji="1" lang="ja-JP" altLang="en-US" sz="2000" dirty="0" smtClean="0"/>
              <a:t>（ベクレル）　＝　一秒間に一回崩壊が</a:t>
            </a:r>
            <a:r>
              <a:rPr lang="ja-JP" altLang="en-US" sz="2000" dirty="0"/>
              <a:t>発生</a:t>
            </a:r>
            <a:r>
              <a:rPr kumimoji="1" lang="ja-JP" altLang="en-US" sz="2000" dirty="0" smtClean="0"/>
              <a:t>するということ。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１</a:t>
            </a:r>
            <a:r>
              <a:rPr kumimoji="1" lang="en-US" altLang="ja-JP" sz="2000" dirty="0" err="1" smtClean="0"/>
              <a:t>Gy</a:t>
            </a:r>
            <a:r>
              <a:rPr kumimoji="1" lang="ja-JP" altLang="en-US" sz="2000" dirty="0" smtClean="0"/>
              <a:t>（グレイ）　＝　放射線が物質との相互作用により、１ｋｇ当たり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</a:t>
            </a:r>
            <a:r>
              <a:rPr kumimoji="1" lang="ja-JP" altLang="en-US" sz="2000" dirty="0" smtClean="0"/>
              <a:t>１</a:t>
            </a:r>
            <a:r>
              <a:rPr kumimoji="1" lang="en-US" altLang="ja-JP" sz="2000" dirty="0" smtClean="0"/>
              <a:t>J</a:t>
            </a:r>
            <a:r>
              <a:rPr kumimoji="1" lang="ja-JP" altLang="en-US" sz="2000" dirty="0" smtClean="0"/>
              <a:t>のエネルギーが吸収されることを表す。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１</a:t>
            </a:r>
            <a:r>
              <a:rPr kumimoji="1" lang="en-US" altLang="ja-JP" sz="2000" dirty="0" err="1" smtClean="0"/>
              <a:t>Sv</a:t>
            </a:r>
            <a:r>
              <a:rPr kumimoji="1" lang="ja-JP" altLang="en-US" sz="2000" dirty="0" smtClean="0"/>
              <a:t>（シーベルト）　＝　同じエネルギーの放射線を人体が浴びても放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</a:t>
            </a:r>
            <a:r>
              <a:rPr kumimoji="1" lang="ja-JP" altLang="en-US" sz="2000" dirty="0" smtClean="0"/>
              <a:t>射線の種類、浴びた臓器によって影響が異な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</a:t>
            </a:r>
            <a:r>
              <a:rPr kumimoji="1" lang="ja-JP" altLang="en-US" sz="2000" dirty="0" smtClean="0"/>
              <a:t>る。この違いを</a:t>
            </a:r>
            <a:r>
              <a:rPr lang="ja-JP" altLang="en-US" sz="2000" dirty="0" smtClean="0"/>
              <a:t>実効線量という形で考えたもの。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つまり人への影響量。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　　　　　　　　　現在は、アルファ線の場合は</a:t>
            </a:r>
            <a:r>
              <a:rPr kumimoji="1" lang="en-US" altLang="ja-JP" sz="2000" dirty="0" err="1" smtClean="0"/>
              <a:t>Gy</a:t>
            </a:r>
            <a:r>
              <a:rPr kumimoji="1" lang="ja-JP" altLang="en-US" sz="2000" dirty="0" smtClean="0"/>
              <a:t>の２０倍、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</a:t>
            </a:r>
            <a:r>
              <a:rPr kumimoji="1" lang="ja-JP" altLang="en-US" sz="2000" dirty="0" smtClean="0"/>
              <a:t>ベータ線とガンマ線は</a:t>
            </a:r>
            <a:r>
              <a:rPr kumimoji="1" lang="en-US" altLang="ja-JP" sz="2000" dirty="0" err="1" smtClean="0"/>
              <a:t>Gy</a:t>
            </a:r>
            <a:r>
              <a:rPr kumimoji="1" lang="ja-JP" altLang="en-US" sz="2000" dirty="0" smtClean="0"/>
              <a:t>と同じで考えています。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従って、</a:t>
            </a:r>
            <a:r>
              <a:rPr lang="en-US" altLang="ja-JP" sz="2000" dirty="0" smtClean="0"/>
              <a:t>γ</a:t>
            </a:r>
            <a:r>
              <a:rPr lang="ja-JP" altLang="en-US" sz="2000" dirty="0" smtClean="0"/>
              <a:t>線がほとんどの通常の環境放射線の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場合、１</a:t>
            </a:r>
            <a:r>
              <a:rPr lang="en-US" altLang="ja-JP" sz="2000" dirty="0" err="1" smtClean="0"/>
              <a:t>Gy</a:t>
            </a:r>
            <a:r>
              <a:rPr lang="en-US" altLang="ja-JP" sz="2000" dirty="0" smtClean="0"/>
              <a:t>=1Sv</a:t>
            </a:r>
            <a:r>
              <a:rPr lang="ja-JP" altLang="en-US" sz="2000" dirty="0" smtClean="0"/>
              <a:t>　と考えることができます。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16524" y="24250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25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7" y="1340768"/>
            <a:ext cx="6409953" cy="468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43607" y="553662"/>
            <a:ext cx="727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日常で、一般的日本人の平均的被曝量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36096" y="3861048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自然放射線（肌色）合計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= 1.5 </a:t>
            </a:r>
            <a:r>
              <a:rPr kumimoji="1" lang="en-US" altLang="ja-JP" sz="2000" dirty="0" err="1" smtClean="0"/>
              <a:t>mSv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= 1.5÷365d÷</a:t>
            </a:r>
            <a:r>
              <a:rPr lang="en-US" altLang="ja-JP" sz="2000" dirty="0"/>
              <a:t>24h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mSv</a:t>
            </a:r>
            <a:r>
              <a:rPr lang="en-US" altLang="ja-JP" sz="2000" dirty="0" smtClean="0"/>
              <a:t>/h)</a:t>
            </a:r>
          </a:p>
          <a:p>
            <a:r>
              <a:rPr kumimoji="1" lang="en-US" altLang="ja-JP" sz="2000" dirty="0" smtClean="0"/>
              <a:t>= 0.171 </a:t>
            </a:r>
            <a:r>
              <a:rPr kumimoji="1" lang="en-US" altLang="ja-JP" sz="2000" dirty="0" err="1" smtClean="0"/>
              <a:t>μSv</a:t>
            </a:r>
            <a:r>
              <a:rPr kumimoji="1" lang="en-US" altLang="ja-JP" sz="2000" dirty="0" smtClean="0"/>
              <a:t>/h</a:t>
            </a:r>
          </a:p>
          <a:p>
            <a:r>
              <a:rPr lang="ja-JP" altLang="en-US" sz="2000" dirty="0" smtClean="0"/>
              <a:t>高専</a:t>
            </a:r>
            <a:r>
              <a:rPr lang="ja-JP" altLang="en-US" sz="2000" dirty="0"/>
              <a:t>の周り</a:t>
            </a:r>
            <a:r>
              <a:rPr lang="ja-JP" altLang="en-US" sz="2000" dirty="0" smtClean="0"/>
              <a:t>で  </a:t>
            </a:r>
            <a:r>
              <a:rPr lang="en-US" altLang="ja-JP" sz="2000" dirty="0" smtClean="0"/>
              <a:t>0.03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0.1 </a:t>
            </a:r>
            <a:r>
              <a:rPr lang="en-US" altLang="ja-JP" sz="2000" dirty="0" err="1" smtClean="0"/>
              <a:t>μSv</a:t>
            </a:r>
            <a:r>
              <a:rPr lang="en-US" altLang="ja-JP" sz="2000" dirty="0" smtClean="0"/>
              <a:t>/h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241701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5913874"/>
            <a:ext cx="3032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（</a:t>
            </a:r>
            <a:r>
              <a:rPr lang="ja-JP" altLang="en-US" sz="900" dirty="0" smtClean="0"/>
              <a:t>出典）</a:t>
            </a:r>
            <a:r>
              <a:rPr lang="ja-JP" altLang="en-US" sz="900" dirty="0"/>
              <a:t>暮らしの中の放射線（ＫＥＫ放射線科学センター）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2249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9301"/>
            <a:ext cx="6294775" cy="571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4863-81CC-4305-9037-F7FDEC91610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779912" cy="192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86409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1691680" y="54868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619672" y="18864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Nagaoka</a:t>
            </a:r>
            <a:r>
              <a:rPr kumimoji="1" lang="en-US" altLang="ja-JP" sz="1400" dirty="0" smtClean="0"/>
              <a:t> National college of Technology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8143" y="225977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長岡高専＆長岡技大　ジョイント出前授業　   　</a:t>
            </a:r>
            <a:r>
              <a:rPr lang="en-US" altLang="ja-JP" sz="1050" dirty="0" smtClean="0"/>
              <a:t>2014/ver.1</a:t>
            </a:r>
            <a:endParaRPr kumimoji="1" lang="ja-JP" altLang="en-US" sz="105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77030" y="6263982"/>
            <a:ext cx="4198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（出典）知ることから始めよう放射線のいろいろ</a:t>
            </a:r>
            <a:r>
              <a:rPr kumimoji="1" lang="en-US" altLang="ja-JP" sz="800" dirty="0" smtClean="0"/>
              <a:t>/</a:t>
            </a:r>
            <a:r>
              <a:rPr kumimoji="1" lang="ja-JP" altLang="en-US" sz="800" dirty="0" smtClean="0"/>
              <a:t>中学生のための放射線副読本（文部科学省）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17537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887</Words>
  <Application>Microsoft Office PowerPoint</Application>
  <PresentationFormat>画面に合わせる (4:3)</PresentationFormat>
  <Paragraphs>206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Verdana</vt:lpstr>
      <vt:lpstr>Office ​​テーマ</vt:lpstr>
      <vt:lpstr>身の回りの放射線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飲料水・食品の基準値</vt:lpstr>
      <vt:lpstr>食品の基準値の根拠</vt:lpstr>
      <vt:lpstr>PowerPoint プレゼンテーション</vt:lpstr>
    </vt:vector>
  </TitlesOfParts>
  <Company>長岡工業高等専門学校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masanobu</dc:creator>
  <cp:lastModifiedBy>yoshino</cp:lastModifiedBy>
  <cp:revision>175</cp:revision>
  <cp:lastPrinted>2013-01-26T10:34:00Z</cp:lastPrinted>
  <dcterms:created xsi:type="dcterms:W3CDTF">2012-09-16T06:13:28Z</dcterms:created>
  <dcterms:modified xsi:type="dcterms:W3CDTF">2015-04-07T04:33:09Z</dcterms:modified>
</cp:coreProperties>
</file>